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440" r:id="rId2"/>
    <p:sldId id="2458" r:id="rId3"/>
    <p:sldId id="2463" r:id="rId4"/>
    <p:sldId id="2472" r:id="rId5"/>
    <p:sldId id="2473" r:id="rId6"/>
    <p:sldId id="2629" r:id="rId7"/>
    <p:sldId id="2475" r:id="rId8"/>
    <p:sldId id="2457" r:id="rId9"/>
    <p:sldId id="2580" r:id="rId10"/>
    <p:sldId id="2563" r:id="rId11"/>
    <p:sldId id="2562" r:id="rId12"/>
    <p:sldId id="2565" r:id="rId13"/>
    <p:sldId id="2566" r:id="rId14"/>
    <p:sldId id="2588" r:id="rId15"/>
    <p:sldId id="2631" r:id="rId16"/>
    <p:sldId id="2632" r:id="rId17"/>
    <p:sldId id="2635" r:id="rId18"/>
    <p:sldId id="2633" r:id="rId19"/>
    <p:sldId id="2634" r:id="rId20"/>
    <p:sldId id="2637" r:id="rId21"/>
    <p:sldId id="2636" r:id="rId22"/>
    <p:sldId id="2511" r:id="rId23"/>
    <p:sldId id="2638" r:id="rId24"/>
    <p:sldId id="2639" r:id="rId25"/>
    <p:sldId id="2640" r:id="rId26"/>
    <p:sldId id="2641" r:id="rId27"/>
    <p:sldId id="2630" r:id="rId28"/>
    <p:sldId id="2642" r:id="rId29"/>
    <p:sldId id="2644" r:id="rId30"/>
    <p:sldId id="2591" r:id="rId31"/>
    <p:sldId id="2646" r:id="rId32"/>
    <p:sldId id="2643" r:id="rId33"/>
    <p:sldId id="2645" r:id="rId34"/>
    <p:sldId id="2647" r:id="rId35"/>
    <p:sldId id="2592" r:id="rId36"/>
    <p:sldId id="2648" r:id="rId37"/>
    <p:sldId id="2594" r:id="rId38"/>
    <p:sldId id="2593" r:id="rId39"/>
    <p:sldId id="2649" r:id="rId40"/>
    <p:sldId id="2650" r:id="rId41"/>
    <p:sldId id="2623" r:id="rId42"/>
    <p:sldId id="2502" r:id="rId4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4" autoAdjust="0"/>
    <p:restoredTop sz="94664" autoAdjust="0"/>
  </p:normalViewPr>
  <p:slideViewPr>
    <p:cSldViewPr snapToGrid="0" snapToObjects="1">
      <p:cViewPr>
        <p:scale>
          <a:sx n="40" d="100"/>
          <a:sy n="40" d="100"/>
        </p:scale>
        <p:origin x="680" y="232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7/26/22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De nombreux entreprises et distributeurs choisissent de ne pas l’afficher, mais les valeurs nutritionnelles sont obligatoires. Par un simple scan du code-barre d'un produit sans nutri-score apposé, l'application devra prédire son nutri-score. </a:t>
            </a: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De nombreux entreprises et distributeurs choisissent de ne pas l’afficher, mais les valeurs nutritionnelles sont obligatoires. Par un simple scan du code-barre d'un produit sans nutri-score apposé, l'application devra prédire son nutri-score. </a:t>
            </a: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8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0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7" y="12401229"/>
            <a:ext cx="8807512" cy="877091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200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48903" y="1100415"/>
            <a:ext cx="888630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200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38107/premium-image-football-alphabet-arm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https://docs.microsoft.com/fr-fr/learn/modules/introduction-to-machine-learning/media/1-6-b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4.jpe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s://geo-python.github.io/2017/lessons/L5/pandas-overview.html" TargetMode="External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3176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95549" y="8436751"/>
            <a:ext cx="22206858" cy="17892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Anticipez les besoins en consommation de bâtiments pour </a:t>
            </a:r>
          </a:p>
          <a:p>
            <a:r>
              <a:rPr lang="fr-FR" sz="40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la ville de Seattle</a:t>
            </a:r>
            <a:endParaRPr lang="en-US" sz="4000" b="1" spc="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ea typeface="Open Sans Light" charset="0"/>
              <a:cs typeface="Aharoni" panose="02010803020104030203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7E2EE-EC32-9A39-5CE2-98906241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90569" y="-30751"/>
            <a:ext cx="14816819" cy="47807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61D80E6-3720-33EF-124E-9B023D5344AE}"/>
              </a:ext>
            </a:extLst>
          </p:cNvPr>
          <p:cNvSpPr txBox="1"/>
          <p:nvPr/>
        </p:nvSpPr>
        <p:spPr>
          <a:xfrm>
            <a:off x="1158421" y="5031197"/>
            <a:ext cx="22664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Mise en Place de Modèles Machine Learning avec Apprentissage Supervisé</a:t>
            </a:r>
            <a:endParaRPr lang="fr-FR" sz="7200" dirty="0"/>
          </a:p>
        </p:txBody>
      </p:sp>
      <p:pic>
        <p:nvPicPr>
          <p:cNvPr id="3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CE4D40DA-D2CE-9D07-3F4A-3E813370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0286995" y="10696015"/>
            <a:ext cx="2203455" cy="22034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4" y="5503813"/>
            <a:ext cx="23912945" cy="58659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Nettoyage des données</a:t>
            </a:r>
          </a:p>
          <a:p>
            <a:pPr marL="857250" indent="-85725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Exploratoire des données</a:t>
            </a:r>
          </a:p>
          <a:p>
            <a:pPr marL="857250" indent="-85725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fr-FR" sz="60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Engineering &amp; Transformation des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3068" y="2565553"/>
            <a:ext cx="22264582" cy="332398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fr-FR" sz="96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Nettoyage et Exploration des données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501878" y="4227547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322977" y="561798"/>
            <a:ext cx="973170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054815" y="1860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B94C25-EE57-5045-1099-D1276ABE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580" y="6174200"/>
            <a:ext cx="11954950" cy="698000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05072EB-1243-FBAB-75D2-A0BAF62A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5" y="6728653"/>
            <a:ext cx="10860150" cy="58710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549B31-2EFB-FF0E-0FB5-8937C89D3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15"/>
          <a:stretch/>
        </p:blipFill>
        <p:spPr>
          <a:xfrm>
            <a:off x="397120" y="4702424"/>
            <a:ext cx="11392108" cy="1471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2195D7-04E8-1D49-E98D-4E868DF74D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214" b="89864"/>
          <a:stretch/>
        </p:blipFill>
        <p:spPr>
          <a:xfrm>
            <a:off x="13447495" y="4449699"/>
            <a:ext cx="9885349" cy="1471776"/>
          </a:xfrm>
          <a:prstGeom prst="rect">
            <a:avLst/>
          </a:prstGeom>
        </p:spPr>
      </p:pic>
      <p:sp>
        <p:nvSpPr>
          <p:cNvPr id="8" name="TextBox 61">
            <a:extLst>
              <a:ext uri="{FF2B5EF4-FFF2-40B4-BE49-F238E27FC236}">
                <a16:creationId xmlns:a16="http://schemas.microsoft.com/office/drawing/2014/main" id="{7B355338-8595-9D2D-9598-ED6DE80A219B}"/>
              </a:ext>
            </a:extLst>
          </p:cNvPr>
          <p:cNvSpPr txBox="1"/>
          <p:nvPr/>
        </p:nvSpPr>
        <p:spPr>
          <a:xfrm>
            <a:off x="2576915" y="2415416"/>
            <a:ext cx="19684878" cy="110799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b="1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Filtre et Nettoyage des valeurs manquantes et variables non-pertinentes grâce à </a:t>
            </a:r>
          </a:p>
          <a:p>
            <a:pPr algn="ctr"/>
            <a:r>
              <a:rPr lang="fr-FR" b="1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la Méthode de l’</a:t>
            </a:r>
            <a:r>
              <a:rPr lang="fr-FR" b="1" spc="400" dirty="0" err="1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entonoire</a:t>
            </a:r>
            <a:endParaRPr lang="fr-FR" b="1" spc="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2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45207" y="432760"/>
            <a:ext cx="1454609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Traitement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Outliers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0381362" y="177387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0700A-26C8-850F-47B9-C419DB97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3" y="1772131"/>
            <a:ext cx="6863073" cy="79627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46FDDB-00E3-F80B-CB69-3998B9711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"/>
          <a:stretch/>
        </p:blipFill>
        <p:spPr>
          <a:xfrm>
            <a:off x="7575566" y="2835029"/>
            <a:ext cx="16525779" cy="58369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3380CC-7E51-B3EE-A742-77F0BBDC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32" y="9384955"/>
            <a:ext cx="16447847" cy="3751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E302C7-9403-9971-E527-93D7DC4EB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39" b="57899"/>
          <a:stretch/>
        </p:blipFill>
        <p:spPr>
          <a:xfrm>
            <a:off x="2871" y="10224896"/>
            <a:ext cx="7710132" cy="29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511481" y="4334290"/>
            <a:ext cx="23912945" cy="671536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Univarié des variables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Stats Descriptive des variables quantitatives 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Bivariés des variables</a:t>
            </a:r>
          </a:p>
          <a:p>
            <a:pPr>
              <a:lnSpc>
                <a:spcPct val="200000"/>
              </a:lnSpc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2283" y="740966"/>
            <a:ext cx="14286732" cy="1742015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66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Exploratoire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3837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40325" y="512107"/>
            <a:ext cx="14845732" cy="830997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Univarié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 </a:t>
            </a:r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catégorielles</a:t>
            </a:r>
            <a:endParaRPr lang="en-US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0098641" y="219841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9D5830-5D88-6817-BB2C-C5F55D80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6" y="3110951"/>
            <a:ext cx="56642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3650A0-A8D8-50ED-9D52-11140E3C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3339" y="3490673"/>
            <a:ext cx="6574004" cy="46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B74020-8B66-2D0E-FA8D-A9839058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295" y="4813574"/>
            <a:ext cx="8047813" cy="76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descriptive des variables quantitative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E2A050-0949-4B0F-E2F7-6B60DCAA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41" y="1518434"/>
            <a:ext cx="17133972" cy="1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descriptive des variables quantitative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87DA64-F745-6997-1CB6-92C77F780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0" r="3688"/>
          <a:stretch/>
        </p:blipFill>
        <p:spPr>
          <a:xfrm>
            <a:off x="241899" y="1745596"/>
            <a:ext cx="14139779" cy="53791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8A2301-AB7C-4A3A-03FC-F84684C3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30"/>
          <a:stretch/>
        </p:blipFill>
        <p:spPr>
          <a:xfrm>
            <a:off x="7303478" y="7380376"/>
            <a:ext cx="16714728" cy="6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Statistique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descriptive des variables quantitative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D0713C-C7D0-DBF2-17DA-C0D40D14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2288858"/>
            <a:ext cx="15773400" cy="109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1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Bi-</a:t>
            </a:r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varié</a:t>
            </a:r>
            <a:endParaRPr lang="en-US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8F6A36-6F3E-83F4-5663-4E48CA62F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27" y="1837196"/>
            <a:ext cx="19381801" cy="113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6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Bi-</a:t>
            </a:r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varié</a:t>
            </a:r>
            <a:endParaRPr lang="en-US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DB3A1C-C1D3-5ED8-3930-BDA8ADFE4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86" y="2153556"/>
            <a:ext cx="18012340" cy="107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8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998454" y="10764083"/>
            <a:ext cx="10485563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Modélisations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Optimisation des hyperparamètres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37300" y="2506121"/>
            <a:ext cx="10146817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Problématique et Présentation du Jeu de données 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88794" y="6497224"/>
            <a:ext cx="7697877" cy="8909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Nettoyage</a:t>
            </a:r>
            <a:r>
              <a:rPr lang="fr-FR" b="1" dirty="0"/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Exploration des données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42073" y="-51192"/>
            <a:ext cx="470417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SOMMAIRE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911889" y="98671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32625" y="9834798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80198" y="1861297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80198" y="6062970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2" name="TextBox 51">
            <a:extLst>
              <a:ext uri="{FF2B5EF4-FFF2-40B4-BE49-F238E27FC236}">
                <a16:creationId xmlns:a16="http://schemas.microsoft.com/office/drawing/2014/main" id="{6328E38A-A8D0-D445-81B8-442398E336BD}"/>
              </a:ext>
            </a:extLst>
          </p:cNvPr>
          <p:cNvSpPr txBox="1"/>
          <p:nvPr/>
        </p:nvSpPr>
        <p:spPr>
          <a:xfrm>
            <a:off x="15324188" y="1319712"/>
            <a:ext cx="451598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Rappel de la problématique </a:t>
            </a:r>
            <a:endParaRPr lang="fr-FR" sz="2800" dirty="0"/>
          </a:p>
        </p:txBody>
      </p:sp>
      <p:sp>
        <p:nvSpPr>
          <p:cNvPr id="3" name="TextBox 51">
            <a:extLst>
              <a:ext uri="{FF2B5EF4-FFF2-40B4-BE49-F238E27FC236}">
                <a16:creationId xmlns:a16="http://schemas.microsoft.com/office/drawing/2014/main" id="{2436C38F-5956-2A51-B1A2-E680315E159B}"/>
              </a:ext>
            </a:extLst>
          </p:cNvPr>
          <p:cNvSpPr txBox="1"/>
          <p:nvPr/>
        </p:nvSpPr>
        <p:spPr>
          <a:xfrm>
            <a:off x="15398652" y="2837373"/>
            <a:ext cx="327846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Mission et Objectifs</a:t>
            </a:r>
            <a:endParaRPr lang="fr-FR" sz="2800" dirty="0"/>
          </a:p>
        </p:txBody>
      </p:sp>
      <p:sp>
        <p:nvSpPr>
          <p:cNvPr id="4" name="TextBox 51">
            <a:extLst>
              <a:ext uri="{FF2B5EF4-FFF2-40B4-BE49-F238E27FC236}">
                <a16:creationId xmlns:a16="http://schemas.microsoft.com/office/drawing/2014/main" id="{8BDAD1E6-EA93-6ECB-0A0D-8FC6231FB4C2}"/>
              </a:ext>
            </a:extLst>
          </p:cNvPr>
          <p:cNvSpPr txBox="1"/>
          <p:nvPr/>
        </p:nvSpPr>
        <p:spPr>
          <a:xfrm>
            <a:off x="15361420" y="4069298"/>
            <a:ext cx="530626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Analyse de la forme des données</a:t>
            </a:r>
            <a:endParaRPr lang="fr-FR" sz="28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B24DC15-80A5-8375-F0A0-0D5E027B6FE0}"/>
              </a:ext>
            </a:extLst>
          </p:cNvPr>
          <p:cNvCxnSpPr>
            <a:cxnSpLocks/>
          </p:cNvCxnSpPr>
          <p:nvPr/>
        </p:nvCxnSpPr>
        <p:spPr>
          <a:xfrm flipV="1">
            <a:off x="12293535" y="1705110"/>
            <a:ext cx="2822343" cy="139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6B9F49D-209A-2EF3-A04E-17352E19542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2256303" y="3106271"/>
            <a:ext cx="3105117" cy="122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27D15BC-2536-E810-9120-5224C740C85E}"/>
              </a:ext>
            </a:extLst>
          </p:cNvPr>
          <p:cNvCxnSpPr>
            <a:cxnSpLocks/>
          </p:cNvCxnSpPr>
          <p:nvPr/>
        </p:nvCxnSpPr>
        <p:spPr>
          <a:xfrm>
            <a:off x="12293535" y="3106271"/>
            <a:ext cx="3067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1">
            <a:extLst>
              <a:ext uri="{FF2B5EF4-FFF2-40B4-BE49-F238E27FC236}">
                <a16:creationId xmlns:a16="http://schemas.microsoft.com/office/drawing/2014/main" id="{508E989B-B42A-43B3-1C4E-AB93A7F15399}"/>
              </a:ext>
            </a:extLst>
          </p:cNvPr>
          <p:cNvSpPr txBox="1"/>
          <p:nvPr/>
        </p:nvSpPr>
        <p:spPr>
          <a:xfrm>
            <a:off x="13154556" y="5360097"/>
            <a:ext cx="396775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Nettoyage des données </a:t>
            </a: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975E31C0-D517-AA71-9DAB-3752EA79133D}"/>
              </a:ext>
            </a:extLst>
          </p:cNvPr>
          <p:cNvSpPr txBox="1"/>
          <p:nvPr/>
        </p:nvSpPr>
        <p:spPr>
          <a:xfrm>
            <a:off x="13229020" y="6877758"/>
            <a:ext cx="542007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Analyse Exploratoire des données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CAACAEAB-7F86-374E-1528-9D9D40A4C385}"/>
              </a:ext>
            </a:extLst>
          </p:cNvPr>
          <p:cNvSpPr txBox="1"/>
          <p:nvPr/>
        </p:nvSpPr>
        <p:spPr>
          <a:xfrm>
            <a:off x="13191788" y="8109683"/>
            <a:ext cx="331052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sz="2800" b="1" dirty="0" err="1"/>
              <a:t>Feature</a:t>
            </a:r>
            <a:r>
              <a:rPr lang="fr-FR" sz="2800" b="1" dirty="0"/>
              <a:t> Engineering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5864C8C-6AA5-9DEA-1BFD-4C7871C1D504}"/>
              </a:ext>
            </a:extLst>
          </p:cNvPr>
          <p:cNvCxnSpPr>
            <a:cxnSpLocks/>
          </p:cNvCxnSpPr>
          <p:nvPr/>
        </p:nvCxnSpPr>
        <p:spPr>
          <a:xfrm flipV="1">
            <a:off x="10123903" y="5745496"/>
            <a:ext cx="2822343" cy="139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EAD6CEA-92BB-1E9F-BC8F-9578FCEA231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086671" y="7146657"/>
            <a:ext cx="3105117" cy="122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A2BC2E9-0686-AD87-7116-DEDE2121EC46}"/>
              </a:ext>
            </a:extLst>
          </p:cNvPr>
          <p:cNvCxnSpPr>
            <a:cxnSpLocks/>
          </p:cNvCxnSpPr>
          <p:nvPr/>
        </p:nvCxnSpPr>
        <p:spPr>
          <a:xfrm>
            <a:off x="10123903" y="7146657"/>
            <a:ext cx="3067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1">
            <a:extLst>
              <a:ext uri="{FF2B5EF4-FFF2-40B4-BE49-F238E27FC236}">
                <a16:creationId xmlns:a16="http://schemas.microsoft.com/office/drawing/2014/main" id="{A885E7FE-727C-19C1-F0AD-A59C3779BC72}"/>
              </a:ext>
            </a:extLst>
          </p:cNvPr>
          <p:cNvSpPr txBox="1"/>
          <p:nvPr/>
        </p:nvSpPr>
        <p:spPr>
          <a:xfrm>
            <a:off x="15324188" y="9449399"/>
            <a:ext cx="615745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Modélisation initiaux sans optimisation</a:t>
            </a: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240A0FD0-4C22-D287-1028-14FB8B4A7573}"/>
              </a:ext>
            </a:extLst>
          </p:cNvPr>
          <p:cNvSpPr txBox="1"/>
          <p:nvPr/>
        </p:nvSpPr>
        <p:spPr>
          <a:xfrm>
            <a:off x="15398652" y="10967060"/>
            <a:ext cx="560602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Optimisation des Hyperparamètres</a:t>
            </a:r>
          </a:p>
        </p:txBody>
      </p:sp>
      <p:sp>
        <p:nvSpPr>
          <p:cNvPr id="37" name="TextBox 51">
            <a:extLst>
              <a:ext uri="{FF2B5EF4-FFF2-40B4-BE49-F238E27FC236}">
                <a16:creationId xmlns:a16="http://schemas.microsoft.com/office/drawing/2014/main" id="{5C5A4DB2-B8AF-5CE5-16C9-76EFE43B487B}"/>
              </a:ext>
            </a:extLst>
          </p:cNvPr>
          <p:cNvSpPr txBox="1"/>
          <p:nvPr/>
        </p:nvSpPr>
        <p:spPr>
          <a:xfrm>
            <a:off x="15361420" y="12137430"/>
            <a:ext cx="440697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lvl="0"/>
            <a:r>
              <a:rPr lang="fr-FR" sz="2800" b="1" dirty="0"/>
              <a:t>Modèles Finaux Optimisés</a:t>
            </a:r>
            <a:r>
              <a:rPr lang="fr-FR" b="1" dirty="0"/>
              <a:t> </a:t>
            </a:r>
            <a:endParaRPr lang="fr-FR" dirty="0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A3F629F-22C2-4661-BC26-1250F37D71CC}"/>
              </a:ext>
            </a:extLst>
          </p:cNvPr>
          <p:cNvCxnSpPr>
            <a:cxnSpLocks/>
          </p:cNvCxnSpPr>
          <p:nvPr/>
        </p:nvCxnSpPr>
        <p:spPr>
          <a:xfrm flipV="1">
            <a:off x="12293535" y="9834798"/>
            <a:ext cx="2822343" cy="139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F553B9A-7FD1-16F2-48E2-5BC4B7F7193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256303" y="11235959"/>
            <a:ext cx="3105117" cy="122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BBB3ABA-3A7C-559E-42F4-D4365D013653}"/>
              </a:ext>
            </a:extLst>
          </p:cNvPr>
          <p:cNvCxnSpPr>
            <a:cxnSpLocks/>
          </p:cNvCxnSpPr>
          <p:nvPr/>
        </p:nvCxnSpPr>
        <p:spPr>
          <a:xfrm>
            <a:off x="12293535" y="11235959"/>
            <a:ext cx="3067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00513" y="492442"/>
            <a:ext cx="19087887" cy="83099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Bi-</a:t>
            </a:r>
            <a:r>
              <a:rPr lang="en-US" sz="54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varié</a:t>
            </a:r>
            <a:endParaRPr lang="en-US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958A348-AF35-0124-C8D5-8C7A4720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33" y="2246109"/>
            <a:ext cx="14566446" cy="114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0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772738" y="3500316"/>
            <a:ext cx="23912945" cy="834042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Création de nouvelles variables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Log Transformation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Encodage des Variables Catégorielles 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Normalisation des variables numériques</a:t>
            </a:r>
          </a:p>
          <a:p>
            <a:pPr>
              <a:lnSpc>
                <a:spcPct val="200000"/>
              </a:lnSpc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91569" y="425130"/>
            <a:ext cx="8579336" cy="1742015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66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r>
              <a:rPr lang="fr-FR" sz="66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46558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842216" y="278215"/>
            <a:ext cx="1257947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Création de nouvelle variables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49682" y="177103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A6CC099-6B77-AAF1-2B19-FEE27E20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21" y="1771037"/>
            <a:ext cx="18059400" cy="114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842216" y="278215"/>
            <a:ext cx="1257947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Création de nouvelle variables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49682" y="177103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292FE60A-9092-D6DB-4FDC-6F9A2421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771038"/>
            <a:ext cx="17569543" cy="116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842216" y="278215"/>
            <a:ext cx="1257947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Création de nouvelle variables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49682" y="177103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5EA693D-1AC2-DA76-FD80-1E006660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90" y="1771037"/>
            <a:ext cx="18335061" cy="113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09586" y="278215"/>
            <a:ext cx="1524475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Encodage des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49682" y="177103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314CFD1B-293B-C4A5-CFA7-FFDBA17A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00" y="2161105"/>
            <a:ext cx="16737843" cy="112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2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809567" y="278215"/>
            <a:ext cx="1664481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Passage au Log des variables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numérques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49682" y="177103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D106C0C-9E16-DB28-906C-215AA442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088" b="-2987"/>
          <a:stretch/>
        </p:blipFill>
        <p:spPr>
          <a:xfrm>
            <a:off x="0" y="3634242"/>
            <a:ext cx="10129701" cy="78318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15361C-49CA-D7FB-EB52-50CAAA22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951" y="2552408"/>
            <a:ext cx="12822295" cy="93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2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217566" y="3223947"/>
            <a:ext cx="23912945" cy="834042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Régression Multiple Linéaire |</a:t>
            </a:r>
            <a:r>
              <a:rPr lang="fr-FR" sz="48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Statsmodels</a:t>
            </a:r>
            <a:endParaRPr lang="fr-FR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Présentation des Modèles Initiaux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Optimisation des </a:t>
            </a:r>
            <a:r>
              <a:rPr lang="fr-FR" sz="48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Hyperparametres</a:t>
            </a:r>
            <a:endParaRPr lang="fr-FR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Modèles Finaux et Analyses des Erreurs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1128" y="596310"/>
            <a:ext cx="20055555" cy="101566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fr-FR" sz="66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Modélisation et Optimisation des </a:t>
            </a:r>
            <a:r>
              <a:rPr lang="fr-FR" sz="66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hyperparamtres</a:t>
            </a:r>
            <a:endParaRPr lang="en-US" sz="66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821110" y="2184345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4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757359" y="898700"/>
            <a:ext cx="1152591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StatsModels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A8E99796-8483-1DA4-0055-631ADD0D3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6" r="222"/>
          <a:stretch/>
        </p:blipFill>
        <p:spPr>
          <a:xfrm>
            <a:off x="631867" y="2657579"/>
            <a:ext cx="16651404" cy="56699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357C6C-62CA-17AF-DBF0-D4C09D7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39" y="8327570"/>
            <a:ext cx="14955798" cy="51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4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279410" y="898700"/>
            <a:ext cx="124818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 avec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Scikit-learn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0351BE4-34F6-B607-A2D3-C06987939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85" y="8843124"/>
            <a:ext cx="14402158" cy="41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01CE984-54E1-0DF9-6DA4-F00F8325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3129942"/>
            <a:ext cx="13774358" cy="500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1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33384" y="2157662"/>
            <a:ext cx="3033844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Enoncé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65319" y="4250543"/>
            <a:ext cx="13769977" cy="68153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3600" dirty="0"/>
              <a:t>La ville de Seattle souhaite atteindre la neutralité carbone en 2050, dans ce but il nous a été demandé de mettre au point un </a:t>
            </a:r>
            <a:r>
              <a:rPr lang="fr-FR" sz="3600" b="1" dirty="0"/>
              <a:t>modèle de prédiction des émissions de CO2  </a:t>
            </a:r>
            <a:r>
              <a:rPr lang="fr-FR" sz="3600" dirty="0"/>
              <a:t>et de la  </a:t>
            </a:r>
            <a:r>
              <a:rPr lang="fr-FR" sz="3600" b="1" dirty="0"/>
              <a:t>consommation totale d'énergie </a:t>
            </a:r>
            <a:r>
              <a:rPr lang="fr-FR" sz="3600" dirty="0"/>
              <a:t>de bâtiments non destinés à l’habitation bâtiments </a:t>
            </a:r>
            <a:r>
              <a:rPr lang="fr-FR" sz="3600" b="1" dirty="0"/>
              <a:t>non-résidentiels</a:t>
            </a:r>
            <a:r>
              <a:rPr lang="fr-FR" sz="3600" dirty="0"/>
              <a:t> en se passant des </a:t>
            </a:r>
            <a:r>
              <a:rPr lang="fr-FR" sz="3600" b="1" dirty="0"/>
              <a:t>relevés énergétiques</a:t>
            </a:r>
            <a:r>
              <a:rPr lang="fr-FR" sz="3600" dirty="0"/>
              <a:t>, très coûteux à établir</a:t>
            </a:r>
            <a:r>
              <a:rPr lang="fr-FR" sz="4000" dirty="0"/>
              <a:t>.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668037" y="362173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010EABF-09F5-3409-ECC2-0EACB82B195C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t="-224" r="61527" b="224"/>
          <a:stretch/>
        </p:blipFill>
        <p:spPr>
          <a:xfrm>
            <a:off x="14254428" y="0"/>
            <a:ext cx="10123222" cy="13716000"/>
          </a:xfr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81609" y="898700"/>
            <a:ext cx="1447742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 initiaux sans optimisation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B8FED09-D19E-72BE-3A59-00C1CF02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82" y="3259487"/>
            <a:ext cx="16221451" cy="98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81595" y="466828"/>
            <a:ext cx="1447742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 initiaux sans optimisation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1C813F60-6E38-E4DD-CC4A-7762CD2D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53" y="7383009"/>
            <a:ext cx="16691144" cy="5869648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8C5D93A-9D70-BC37-7A12-DE2AA333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95" y="2038277"/>
            <a:ext cx="14477425" cy="481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6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157721" y="511118"/>
            <a:ext cx="1705178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 de Régression Linéaire Multiple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9BFE8E6-A813-3038-3FD9-19B8E11F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31" y="1871746"/>
            <a:ext cx="11558822" cy="6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5768EB-8CC0-DB74-3918-4B5AE4A4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" t="4501" r="5202" b="-15452"/>
          <a:stretch/>
        </p:blipFill>
        <p:spPr>
          <a:xfrm>
            <a:off x="1009306" y="9161903"/>
            <a:ext cx="9585873" cy="3639525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0576E13-62F0-83CA-0F2B-E5C78927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417" y="8409915"/>
            <a:ext cx="11591426" cy="43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5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3557" y="560748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92417" y="867090"/>
            <a:ext cx="22273906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Optimisation des hyperparamètres Agorithme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GradientBoosting </a:t>
            </a:r>
          </a:p>
        </p:txBody>
      </p:sp>
      <p:cxnSp>
        <p:nvCxnSpPr>
          <p:cNvPr id="14345" name="Straight Connector 1434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58994" y="3044584"/>
            <a:ext cx="15540752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EDCEDA3-D869-2B28-EA87-0BBC3FD8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61" y="6151297"/>
            <a:ext cx="10908992" cy="53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47" name="Straight Connector 1434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9370" y="5193672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C87D921-5C40-095E-9184-144968CFE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54"/>
          <a:stretch/>
        </p:blipFill>
        <p:spPr>
          <a:xfrm>
            <a:off x="12886789" y="5880141"/>
            <a:ext cx="10908992" cy="59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0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3557" y="560748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92417" y="867090"/>
            <a:ext cx="22273906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Optimisation</a:t>
            </a:r>
            <a:r>
              <a:rPr lang="en-US" sz="5900" b="1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5900" b="1" spc="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hyperparamètres</a:t>
            </a:r>
            <a:r>
              <a:rPr lang="en-US" sz="5900" b="1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900" b="1" spc="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Agorithme</a:t>
            </a:r>
            <a:endParaRPr lang="en-US" sz="5900" b="1" spc="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58994" y="3044584"/>
            <a:ext cx="15540752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2E327C-64EC-7004-1709-F29F9162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64" y="4853636"/>
            <a:ext cx="8908385" cy="799527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9370" y="5193672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1B9C4F-80FD-5A11-BD74-125EC49B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789" y="5442213"/>
            <a:ext cx="10908992" cy="68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350600" y="461507"/>
            <a:ext cx="15703978" cy="166199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Performances des Modèles après Optimisation</a:t>
            </a:r>
            <a:endParaRPr lang="en-US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54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Des Hyperparameters</a:t>
            </a:r>
            <a:endParaRPr lang="fr-FR" sz="54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F4FBDBB-4455-B55C-A5F8-F4A76690B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70" y="3215853"/>
            <a:ext cx="142875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4116AF6-F35B-A30A-5D8B-7E163488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70" y="8664306"/>
            <a:ext cx="14894687" cy="45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3557" y="560748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92417" y="867090"/>
            <a:ext cx="22273906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 Final avec  Hyperparameter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Optimisées</a:t>
            </a:r>
          </a:p>
        </p:txBody>
      </p:sp>
      <p:cxnSp>
        <p:nvCxnSpPr>
          <p:cNvPr id="18441" name="Straight Connector 184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58994" y="3044584"/>
            <a:ext cx="15540752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2AFF36-C289-BAA4-0B2B-6605CB06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61" y="5128579"/>
            <a:ext cx="10908992" cy="74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443" name="Straight Connector 184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9370" y="5193672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F10F9B-A1E9-E572-552B-0945164B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789" y="6464930"/>
            <a:ext cx="10908992" cy="47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476819" y="461507"/>
            <a:ext cx="1545153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Coefficients and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Feature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Importances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AEB55B1-C515-9FFE-E28A-82957DF3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793"/>
            <a:ext cx="10646638" cy="403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29D99D7-ACA8-DCBA-1957-490388683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32" y="8259568"/>
            <a:ext cx="13576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993C3867-D9B5-4ADF-FDF2-830D6790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054" y="2312007"/>
            <a:ext cx="13601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292520" y="461507"/>
            <a:ext cx="1382013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Model Error Distribution Analysis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4B1F625-7F48-5409-DE61-54C53D65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24" y="2548030"/>
            <a:ext cx="10970166" cy="60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6BBB1FD-0553-D395-3D06-40D53BB3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536" y="9023914"/>
            <a:ext cx="16754435" cy="42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292520" y="461507"/>
            <a:ext cx="1382013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Model Error Distribution Analysis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FCB0AF5-3DD2-62F3-33A4-28BB5698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2224401"/>
            <a:ext cx="7064375" cy="55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8F46542-AC88-292A-1FA7-778AE53C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427" y="2555420"/>
            <a:ext cx="8697230" cy="70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DE8375EE-4A47-932D-9270-64B27F68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4" y="8531679"/>
            <a:ext cx="62357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2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6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89" y="1263600"/>
            <a:ext cx="32742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En tant que </a:t>
            </a:r>
            <a:r>
              <a:rPr lang="fr-FR" sz="3600" b="1" dirty="0"/>
              <a:t>Data Scientist</a:t>
            </a:r>
            <a:r>
              <a:rPr lang="fr-FR" sz="3600" dirty="0"/>
              <a:t>, nous devons Mettre en place des </a:t>
            </a:r>
            <a:r>
              <a:rPr lang="fr-FR" sz="3600" b="1" dirty="0"/>
              <a:t>modèles avec un apprentissage supervisé </a:t>
            </a:r>
            <a:r>
              <a:rPr lang="fr-FR" sz="3600" dirty="0"/>
              <a:t>à fin de prédire la </a:t>
            </a:r>
            <a:r>
              <a:rPr lang="fr-FR" sz="3600" b="1" dirty="0"/>
              <a:t>consommation totale d'énergie </a:t>
            </a:r>
            <a:r>
              <a:rPr lang="fr-FR" sz="3600" dirty="0"/>
              <a:t>et </a:t>
            </a:r>
            <a:r>
              <a:rPr lang="fr-FR" sz="3600" b="1" dirty="0"/>
              <a:t>l’émission de CO2 </a:t>
            </a:r>
            <a:r>
              <a:rPr lang="fr-FR" sz="3600" dirty="0"/>
              <a:t>des  bâtiments </a:t>
            </a:r>
            <a:r>
              <a:rPr lang="fr-FR" sz="3600" b="1" dirty="0"/>
              <a:t>non-résidentiels</a:t>
            </a:r>
            <a:r>
              <a:rPr lang="fr-FR" sz="3600" dirty="0"/>
              <a:t> pour la ville de </a:t>
            </a:r>
            <a:r>
              <a:rPr lang="fr-FR" sz="3600" b="1" dirty="0"/>
              <a:t>SEATTLE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3557" y="560748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92417" y="867090"/>
            <a:ext cx="22273906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5900" b="1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Final Prediction </a:t>
            </a:r>
            <a:r>
              <a:rPr lang="en-US" sz="5900" b="1" spc="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TotalEmission</a:t>
            </a:r>
            <a:endParaRPr lang="en-US" sz="5900" b="1" spc="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441" name="Straight Connector 184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58994" y="3044584"/>
            <a:ext cx="15540752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3" name="Straight Connector 184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9370" y="5193672"/>
            <a:ext cx="0" cy="7315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7983526-86DA-2EC9-B2C9-8468FE5B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9" y="5637084"/>
            <a:ext cx="10773943" cy="72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8DDDF8-D6D2-4076-A66B-AA0B738C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746" y="7591598"/>
            <a:ext cx="10590578" cy="40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128648" y="493116"/>
            <a:ext cx="1614788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Coeff.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Analysis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&amp;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Importances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B2890F3-0C5B-0416-1199-E2E2125D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499455"/>
            <a:ext cx="13690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8028A444-8579-8526-863D-FC829A4E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44795"/>
            <a:ext cx="13690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5B89A08F-5D7C-321B-5B0B-E6C275EC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00" y="5203845"/>
            <a:ext cx="91821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1" y="4707890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6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820"/>
            <a:ext cx="464101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3"/>
            <a:ext cx="1175036" cy="117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0" y="9979111"/>
            <a:ext cx="943482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5833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1529" y="4544194"/>
            <a:ext cx="23912945" cy="364991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Mise en place des modèles avec apprentissage supervisé pour la résolution d’un problème de Régression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0246331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Problématique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463480" y="4221868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3A7CDCD6-C27C-D528-CA96-2819783E9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19002" r="62961" b="14894"/>
          <a:stretch/>
        </p:blipFill>
        <p:spPr>
          <a:xfrm>
            <a:off x="9672648" y="9668319"/>
            <a:ext cx="3719720" cy="36499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FA04F5-E884-994C-C074-9B97C236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71" y="3265714"/>
            <a:ext cx="24377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2" descr="Diagram showing the final training figure showing the machine learning model lifecycle.">
            <a:extLst>
              <a:ext uri="{FF2B5EF4-FFF2-40B4-BE49-F238E27FC236}">
                <a16:creationId xmlns:a16="http://schemas.microsoft.com/office/drawing/2014/main" id="{9289FA53-E981-9888-4A92-1C3236B9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1" y="397769"/>
            <a:ext cx="23452507" cy="910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pour une image  5">
            <a:extLst>
              <a:ext uri="{FF2B5EF4-FFF2-40B4-BE49-F238E27FC236}">
                <a16:creationId xmlns:a16="http://schemas.microsoft.com/office/drawing/2014/main" id="{20833FFA-529E-B75C-F434-F18AF5ECCB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19002" r="62961" b="14894"/>
          <a:stretch/>
        </p:blipFill>
        <p:spPr>
          <a:xfrm>
            <a:off x="10031876" y="10450286"/>
            <a:ext cx="2922796" cy="28679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619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7" y="5263461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69" y="0"/>
            <a:ext cx="16170352" cy="1371600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69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1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2" y="6375952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4236" y="6462444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20605" y="3579962"/>
            <a:ext cx="4499703" cy="1781294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493176" y="8613586"/>
            <a:ext cx="5690815" cy="1043316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83" y="5035026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148" y="5985730"/>
            <a:ext cx="3886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7" y="6632503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bout statsmodels — statsmodels">
            <a:extLst>
              <a:ext uri="{FF2B5EF4-FFF2-40B4-BE49-F238E27FC236}">
                <a16:creationId xmlns:a16="http://schemas.microsoft.com/office/drawing/2014/main" id="{7286C22D-B2DB-0624-32D5-33C0EDE7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56" y="10114408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64" y="582574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D7C207-160B-77DF-B2FD-9C440B16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334" y="2948932"/>
            <a:ext cx="10784765" cy="63428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EB9D8D-E4DC-A429-8ED1-3CFBAAC8FE0C}"/>
              </a:ext>
            </a:extLst>
          </p:cNvPr>
          <p:cNvSpPr txBox="1"/>
          <p:nvPr/>
        </p:nvSpPr>
        <p:spPr>
          <a:xfrm>
            <a:off x="709551" y="2753477"/>
            <a:ext cx="11000923" cy="323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Base de données des relevés minutieux de 3 376 propriétés effectué par  les agents de la ville  de Seattle en 2016.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11F6BB-9A00-E517-1D83-D75CF7E0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334" y="9291767"/>
            <a:ext cx="10784765" cy="37859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D45939-F80F-9A65-9FFC-0C33EAF9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32" y="7125241"/>
            <a:ext cx="7825160" cy="54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42107</TotalTime>
  <Words>556</Words>
  <Application>Microsoft Macintosh PowerPoint</Application>
  <PresentationFormat>Personnalisé</PresentationFormat>
  <Paragraphs>126</Paragraphs>
  <Slides>42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4" baseType="lpstr">
      <vt:lpstr>Abadi</vt:lpstr>
      <vt:lpstr>Aharoni</vt:lpstr>
      <vt:lpstr>Arial</vt:lpstr>
      <vt:lpstr>Calibri</vt:lpstr>
      <vt:lpstr>Lato</vt:lpstr>
      <vt:lpstr>Lato Light</vt:lpstr>
      <vt:lpstr>Montserrat Hairline</vt:lpstr>
      <vt:lpstr>Open Sans</vt:lpstr>
      <vt:lpstr>Open Sans Light</vt:lpstr>
      <vt:lpstr>Open Sans Semibold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6829</cp:revision>
  <dcterms:created xsi:type="dcterms:W3CDTF">2014-11-12T21:47:38Z</dcterms:created>
  <dcterms:modified xsi:type="dcterms:W3CDTF">2022-07-28T17:53:29Z</dcterms:modified>
  <cp:category/>
</cp:coreProperties>
</file>